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295" r:id="rId6"/>
    <p:sldId id="306" r:id="rId7"/>
    <p:sldId id="313" r:id="rId8"/>
    <p:sldId id="316" r:id="rId9"/>
    <p:sldId id="304" r:id="rId10"/>
    <p:sldId id="296" r:id="rId11"/>
    <p:sldId id="314" r:id="rId12"/>
    <p:sldId id="311" r:id="rId13"/>
    <p:sldId id="268" r:id="rId14"/>
    <p:sldId id="315" r:id="rId15"/>
    <p:sldId id="317" r:id="rId16"/>
    <p:sldId id="318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61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30281"/>
            <a:ext cx="3937416" cy="450441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904461"/>
            <a:ext cx="9299448" cy="1107219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289304"/>
            <a:ext cx="4480560" cy="1280159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36525"/>
            <a:ext cx="10515600" cy="1218535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908472"/>
            <a:ext cx="4572000" cy="27432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64468"/>
            <a:ext cx="4572000" cy="27432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337930"/>
            <a:ext cx="2743200" cy="27527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972" y="884583"/>
            <a:ext cx="4529388" cy="1785465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49972" y="2799983"/>
            <a:ext cx="3925707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882" y="268357"/>
            <a:ext cx="10514650" cy="107875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1"/>
            <a:ext cx="2103438" cy="53465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1"/>
            <a:ext cx="2103438" cy="53465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1"/>
            <a:ext cx="2103438" cy="53465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1"/>
            <a:ext cx="2103438" cy="53465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357"/>
            <a:ext cx="10515600" cy="107875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 hasCustomPrompt="1"/>
          </p:nvPr>
        </p:nvSpPr>
        <p:spPr>
          <a:xfrm>
            <a:off x="1088136" y="2039112"/>
            <a:ext cx="10515600" cy="39608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smart 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3487" y="927412"/>
            <a:ext cx="10061713" cy="113814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341143"/>
            <a:ext cx="4114800" cy="364571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497139"/>
            <a:ext cx="4114800" cy="364571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667224"/>
            <a:ext cx="4114800" cy="364571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341143"/>
            <a:ext cx="4114800" cy="364571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00166"/>
            <a:ext cx="4114800" cy="364571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924340"/>
            <a:ext cx="10058400" cy="114121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D69DBC3-614D-D885-EF10-7E14CD0132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57675" y="2706358"/>
            <a:ext cx="731520" cy="73152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6494930-8F40-15B2-7842-54259E27D7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65292" y="2706358"/>
            <a:ext cx="731520" cy="73152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C39BCED8-3A46-1DEF-61EC-9A2D6AD4CD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71940" y="2706358"/>
            <a:ext cx="731520" cy="731520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498574"/>
            <a:ext cx="5257799" cy="1578116"/>
          </a:xfrm>
          <a:solidFill>
            <a:schemeClr val="bg1"/>
          </a:solidFill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2717140 h 5303520"/>
              <a:gd name="connsiteX8" fmla="*/ 0 w 8229600"/>
              <a:gd name="connsiteY8" fmla="*/ 0 h 5303520"/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38060 w 8229600"/>
              <a:gd name="connsiteY6" fmla="*/ 2707202 h 5303520"/>
              <a:gd name="connsiteX7" fmla="*/ 0 w 8229600"/>
              <a:gd name="connsiteY7" fmla="*/ 2717140 h 5303520"/>
              <a:gd name="connsiteX8" fmla="*/ 0 w 8229600"/>
              <a:gd name="connsiteY8" fmla="*/ 0 h 5303520"/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67877 w 8229600"/>
              <a:gd name="connsiteY6" fmla="*/ 2697263 h 5303520"/>
              <a:gd name="connsiteX7" fmla="*/ 0 w 8229600"/>
              <a:gd name="connsiteY7" fmla="*/ 2717140 h 5303520"/>
              <a:gd name="connsiteX8" fmla="*/ 0 w 8229600"/>
              <a:gd name="connsiteY8" fmla="*/ 0 h 5303520"/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38060 w 8229600"/>
              <a:gd name="connsiteY6" fmla="*/ 2717141 h 5303520"/>
              <a:gd name="connsiteX7" fmla="*/ 0 w 8229600"/>
              <a:gd name="connsiteY7" fmla="*/ 2717140 h 5303520"/>
              <a:gd name="connsiteX8" fmla="*/ 0 w 8229600"/>
              <a:gd name="connsiteY8" fmla="*/ 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38060" y="2717141"/>
                </a:lnTo>
                <a:lnTo>
                  <a:pt x="0" y="27171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24" y="0"/>
            <a:ext cx="12188952" cy="6858000"/>
          </a:xfr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45720" rIns="457200" bIns="2743200"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ACAC36C-F85E-0637-F8A6-2F0BF51A816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176138" y="1992756"/>
            <a:ext cx="1793875" cy="696885"/>
          </a:xfrm>
          <a:noFill/>
          <a:ln w="12700">
            <a:solidFill>
              <a:schemeClr val="accent3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4" name="Text Placeholder 36">
            <a:extLst>
              <a:ext uri="{FF2B5EF4-FFF2-40B4-BE49-F238E27FC236}">
                <a16:creationId xmlns:a16="http://schemas.microsoft.com/office/drawing/2014/main" id="{F33F0C39-4F82-94E3-FF38-DE6B6534D9D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227867" y="2368305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ZA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429CE75-7163-C0BF-3D81-0B13E645B72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524342" y="1989847"/>
            <a:ext cx="1793875" cy="696885"/>
          </a:xfrm>
          <a:noFill/>
          <a:ln w="12700">
            <a:solidFill>
              <a:schemeClr val="accent3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6" name="Text Placeholder 36">
            <a:extLst>
              <a:ext uri="{FF2B5EF4-FFF2-40B4-BE49-F238E27FC236}">
                <a16:creationId xmlns:a16="http://schemas.microsoft.com/office/drawing/2014/main" id="{F1E3B412-532E-544A-B794-9483A3FEE742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76071" y="2365396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ZA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AC17FE0-E17A-4739-B88E-78652A6F72F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496073" y="1981449"/>
            <a:ext cx="1793875" cy="696885"/>
          </a:xfrm>
          <a:noFill/>
          <a:ln w="12700">
            <a:solidFill>
              <a:schemeClr val="accent3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F83B074C-B888-A791-50E8-66579601C90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547802" y="2356998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AF8705-AAEA-3C0A-158A-721FAF7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6DD109C-0DAA-B648-6CC1-3984679DC8F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166807" y="5123092"/>
            <a:ext cx="1793875" cy="696885"/>
          </a:xfrm>
          <a:noFill/>
          <a:ln w="12700">
            <a:solidFill>
              <a:schemeClr val="accent3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354A8AA3-6D2B-AABE-636C-24C853E1002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218536" y="5498641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084E50-F065-CFAF-1DAB-D2B6BE5352A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129211" y="5120183"/>
            <a:ext cx="1793875" cy="696885"/>
          </a:xfrm>
          <a:solidFill>
            <a:schemeClr val="accent2"/>
          </a:solidFill>
          <a:ln w="22225"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82CDB1C7-A823-F954-10DB-4492B6424D6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180940" y="5495732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ZA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5DC4617-EDD9-C3BD-B8ED-1020CF8692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513110" y="5111785"/>
            <a:ext cx="1793875" cy="696885"/>
          </a:xfrm>
          <a:noFill/>
          <a:ln w="12700">
            <a:solidFill>
              <a:schemeClr val="accent3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  <a:endParaRPr lang="en-ZA" dirty="0"/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6239E6C3-F614-C384-B91B-965765474B6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564839" y="5487334"/>
            <a:ext cx="1690417" cy="224670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2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57"/>
            <a:ext cx="10515600" cy="10787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6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tech.fgcu.edu/cis/webclass.html" TargetMode="External"/><Relationship Id="rId2" Type="http://schemas.openxmlformats.org/officeDocument/2006/relationships/hyperlink" Target="http://itech.fgcu.edu/cis/Syllabus6021.ht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itech.fgcu.edu/cis/frames/framesetcis.html" TargetMode="External"/><Relationship Id="rId5" Type="http://schemas.openxmlformats.org/officeDocument/2006/relationships/hyperlink" Target="http://itech.fgcu.edu/cis/" TargetMode="External"/><Relationship Id="rId4" Type="http://schemas.openxmlformats.org/officeDocument/2006/relationships/hyperlink" Target="http://itech.fgcu.edu/cis/infosystem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ONLINE COURSE MARKETING SYSTEM 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30281"/>
            <a:ext cx="3937416" cy="450441"/>
          </a:xfrm>
        </p:spPr>
        <p:txBody>
          <a:bodyPr/>
          <a:lstStyle/>
          <a:p>
            <a:r>
              <a:rPr lang="en-US" dirty="0"/>
              <a:t>A Case Study - Using JAVA</a:t>
            </a:r>
          </a:p>
        </p:txBody>
      </p:sp>
      <p:pic>
        <p:nvPicPr>
          <p:cNvPr id="16" name="Picture Placeholder 15" descr="Close-up of a pen writing on a chart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9797" r="9797"/>
          <a:stretch/>
        </p:blipFill>
        <p:spPr>
          <a:xfrm>
            <a:off x="1393825" y="1143000"/>
            <a:ext cx="5029200" cy="4572000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AD9DCD-DAA9-C8E4-C279-4A1EA46CBF3A}"/>
              </a:ext>
            </a:extLst>
          </p:cNvPr>
          <p:cNvSpPr txBox="1">
            <a:spLocks/>
          </p:cNvSpPr>
          <p:nvPr/>
        </p:nvSpPr>
        <p:spPr>
          <a:xfrm>
            <a:off x="1393825" y="6231723"/>
            <a:ext cx="5213230" cy="45044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Aditya Singh -22BCS12682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904461"/>
            <a:ext cx="9299448" cy="1107219"/>
          </a:xfrm>
        </p:spPr>
        <p:txBody>
          <a:bodyPr>
            <a:noAutofit/>
          </a:bodyPr>
          <a:lstStyle/>
          <a:p>
            <a:r>
              <a:rPr lang="en-US" dirty="0"/>
              <a:t>OUTCOMES</a:t>
            </a:r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" r="31"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5" y="2103120"/>
            <a:ext cx="4571655" cy="365760"/>
          </a:xfrm>
        </p:spPr>
        <p:txBody>
          <a:bodyPr>
            <a:normAutofit/>
          </a:bodyPr>
          <a:lstStyle/>
          <a:p>
            <a:r>
              <a:rPr lang="en-US" dirty="0"/>
              <a:t>Improved User Engagement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5" y="2569464"/>
            <a:ext cx="4571655" cy="8595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The intuitive design and personalized dashboards led to increased user engagement among both instructors and learners</a:t>
            </a:r>
            <a:endParaRPr lang="en-ZA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3117922-FC17-2B77-101A-8E850B90475E}"/>
              </a:ext>
            </a:extLst>
          </p:cNvPr>
          <p:cNvSpPr txBox="1">
            <a:spLocks/>
          </p:cNvSpPr>
          <p:nvPr/>
        </p:nvSpPr>
        <p:spPr>
          <a:xfrm>
            <a:off x="6254495" y="3640120"/>
            <a:ext cx="4571655" cy="365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Efficient Course Marketing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69B2340-0B7E-9335-8BDD-379E3E2CDBEA}"/>
              </a:ext>
            </a:extLst>
          </p:cNvPr>
          <p:cNvSpPr txBox="1">
            <a:spLocks/>
          </p:cNvSpPr>
          <p:nvPr/>
        </p:nvSpPr>
        <p:spPr>
          <a:xfrm>
            <a:off x="6254495" y="4106464"/>
            <a:ext cx="4571655" cy="85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Instructors reported a significant reduction in the time and effort required to manage and market their courses</a:t>
            </a:r>
            <a:endParaRPr lang="en-ZA" noProof="1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904461"/>
            <a:ext cx="9299448" cy="1107219"/>
          </a:xfrm>
        </p:spPr>
        <p:txBody>
          <a:bodyPr>
            <a:noAutofit/>
          </a:bodyPr>
          <a:lstStyle/>
          <a:p>
            <a:r>
              <a:rPr lang="en-US" dirty="0"/>
              <a:t>OUTCOMES</a:t>
            </a:r>
          </a:p>
        </p:txBody>
      </p:sp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906" r="8906"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5" y="2103120"/>
            <a:ext cx="4571655" cy="365760"/>
          </a:xfrm>
        </p:spPr>
        <p:txBody>
          <a:bodyPr>
            <a:normAutofit/>
          </a:bodyPr>
          <a:lstStyle/>
          <a:p>
            <a:r>
              <a:rPr lang="en-US" dirty="0"/>
              <a:t>Increased Course Enrollment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5" y="2569464"/>
            <a:ext cx="4571655" cy="8595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The streamlined enrollment process and improved course discoverability contributed to an increase in course enrollments</a:t>
            </a:r>
            <a:endParaRPr lang="en-ZA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3117922-FC17-2B77-101A-8E850B90475E}"/>
              </a:ext>
            </a:extLst>
          </p:cNvPr>
          <p:cNvSpPr txBox="1">
            <a:spLocks/>
          </p:cNvSpPr>
          <p:nvPr/>
        </p:nvSpPr>
        <p:spPr>
          <a:xfrm>
            <a:off x="6254495" y="3640120"/>
            <a:ext cx="4571655" cy="365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Positive Feedback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69B2340-0B7E-9335-8BDD-379E3E2CDBEA}"/>
              </a:ext>
            </a:extLst>
          </p:cNvPr>
          <p:cNvSpPr txBox="1">
            <a:spLocks/>
          </p:cNvSpPr>
          <p:nvPr/>
        </p:nvSpPr>
        <p:spPr>
          <a:xfrm>
            <a:off x="6254495" y="4106464"/>
            <a:ext cx="4571655" cy="85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User feedback indicated high satisfaction with the system's performance, functionality, and overall user experience</a:t>
            </a:r>
            <a:endParaRPr lang="en-ZA" noProof="1"/>
          </a:p>
        </p:txBody>
      </p:sp>
    </p:spTree>
    <p:extLst>
      <p:ext uri="{BB962C8B-B14F-4D97-AF65-F5344CB8AC3E}">
        <p14:creationId xmlns:p14="http://schemas.microsoft.com/office/powerpoint/2010/main" val="119316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2" y="268357"/>
            <a:ext cx="10514650" cy="107875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1423351"/>
            <a:ext cx="7772718" cy="4192445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development of the Online Course Marketing System using Java proved to be a success, addressing the client's requirements and contributing to the growth of their online education platform.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system continues to evolve, with ongoing updates and improvements based on user feedback and emerging technological trends.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case study highlights the importance of leveraging Java and associated technologies to build scalable, secure, and user-friendly online platforms in the education sector.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8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2" y="268357"/>
            <a:ext cx="10514650" cy="107875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1423351"/>
            <a:ext cx="7772718" cy="419244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Arial" panose="020B0604020202020204" pitchFamily="34" charset="0"/>
              </a:rPr>
              <a:t>Rodriguez, W., "Web Classroom: A Java-based Resource for Learning Information Technology Management," </a:t>
            </a:r>
            <a:r>
              <a:rPr lang="en-US" b="0" i="0" u="sng" dirty="0">
                <a:effectLst/>
                <a:latin typeface="Arial" panose="020B0604020202020204" pitchFamily="34" charset="0"/>
              </a:rPr>
              <a:t>Proceedings of the </a:t>
            </a:r>
            <a:r>
              <a:rPr lang="en-US" b="0" i="0" u="sng" dirty="0" err="1">
                <a:effectLst/>
                <a:latin typeface="Arial" panose="020B0604020202020204" pitchFamily="34" charset="0"/>
              </a:rPr>
              <a:t>WebNet</a:t>
            </a:r>
            <a:r>
              <a:rPr lang="en-US" b="0" i="0" u="sng" dirty="0">
                <a:effectLst/>
                <a:latin typeface="Arial" panose="020B0604020202020204" pitchFamily="34" charset="0"/>
              </a:rPr>
              <a:t> Conference</a:t>
            </a:r>
            <a:r>
              <a:rPr lang="en-US" b="0" i="0" dirty="0">
                <a:effectLst/>
                <a:latin typeface="Arial" panose="020B0604020202020204" pitchFamily="34" charset="0"/>
              </a:rPr>
              <a:t>, Association for the Advancement of Computing in Education, Orlando, Florida, November 7-12, 1998.</a:t>
            </a:r>
          </a:p>
          <a:p>
            <a:pPr algn="l">
              <a:lnSpc>
                <a:spcPct val="150000"/>
              </a:lnSpc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latin typeface="Arial, Helvetica, sans-serif"/>
              </a:rPr>
              <a:t>IS Course Syllabus: </a:t>
            </a:r>
            <a:r>
              <a:rPr lang="en-US" b="0" i="0" dirty="0">
                <a:effectLst/>
                <a:latin typeface="Arial, Helvetica, sans-serif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http://itech.fgcu.edu/cis/Syllabus6021.htm</a:t>
            </a: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b="0" i="0" dirty="0">
                <a:effectLst/>
                <a:latin typeface="Arial, Helvetica, sans-serif"/>
              </a:rPr>
              <a:t>IS web-class: </a:t>
            </a:r>
            <a:r>
              <a:rPr lang="en-US" b="0" i="0" dirty="0">
                <a:effectLst/>
                <a:latin typeface="Arial, Helvetica, sans-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http://itech.fgcu.edu/cis/webclass.html</a:t>
            </a: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b="0" i="0" dirty="0">
                <a:effectLst/>
                <a:latin typeface="Arial, Helvetica, sans-serif"/>
              </a:rPr>
              <a:t>IS Course Home Page: </a:t>
            </a:r>
            <a:r>
              <a:rPr lang="en-US" b="0" i="0" dirty="0">
                <a:effectLst/>
                <a:latin typeface="Arial, Helvetica, sans-seri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http://itech.fgcu.edu/cis/infosystems.html</a:t>
            </a: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b="0" i="0" dirty="0">
                <a:effectLst/>
                <a:latin typeface="Arial, Helvetica, sans-serif"/>
              </a:rPr>
              <a:t>CIS Department Page: </a:t>
            </a:r>
            <a:r>
              <a:rPr lang="en-US" b="0" i="0" dirty="0">
                <a:effectLst/>
                <a:latin typeface="Arial, Helvetica, sans-serif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http://itech.fgcu.edu/cis/</a:t>
            </a: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b="0" i="0" dirty="0">
                <a:effectLst/>
                <a:latin typeface="Arial, Helvetica, sans-serif"/>
              </a:rPr>
              <a:t>Original Web-Classroom: </a:t>
            </a:r>
            <a:r>
              <a:rPr lang="en-US" b="0" i="0" dirty="0">
                <a:effectLst/>
                <a:latin typeface="Arial, Helvetica, sans-seri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http://itech.fgcu.edu/cis/frames/framesetcis.htm</a:t>
            </a:r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4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37930"/>
            <a:ext cx="2743200" cy="2752742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Aditya Singh</a:t>
            </a:r>
          </a:p>
          <a:p>
            <a:r>
              <a:rPr lang="en-US" dirty="0"/>
              <a:t>22BCS12682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76FD-1153-B5D5-B324-2FE0927B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82" y="268357"/>
            <a:ext cx="10514650" cy="1078752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1423351"/>
            <a:ext cx="7772718" cy="4192445"/>
          </a:xfrm>
        </p:spPr>
        <p:txBody>
          <a:bodyPr>
            <a:normAutofit lnSpcReduction="10000"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Our client, a leading online education provider, recognized the need for a comprehensive system that could streamline the marketing and management of their online courses.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 integrated Java-based environment was developed by the client for learning web-based management information systems that identified the existing challenges and aimed to improve the learning experience.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paper presents the distributed learning strategies as well as the integrated use of commercial and in-house course shells.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Web Classroom of the Future consists of integrated course management software---including, course shells, mapped images and frames developed using Java, Hypertext Markup Language and Common Gateway Interface programs.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a Java-enabled browser, students and faculty can view multimedia (slides, sounds, video, animation), and communicate via an electronic bulletin board and an electronic chat room.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72" y="884583"/>
            <a:ext cx="4529388" cy="1785465"/>
          </a:xfrm>
        </p:spPr>
        <p:txBody>
          <a:bodyPr>
            <a:normAutofit/>
          </a:bodyPr>
          <a:lstStyle/>
          <a:p>
            <a:r>
              <a:rPr lang="en-ZA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972" y="2799983"/>
            <a:ext cx="3925707" cy="220370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courses have gained immense popularity, creating a need for robust and efficient systems to manage and market these courses.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case study delves into the development of an Online Course Marketing System using Java, aiming to provide an integrated platform for course providers and learners.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21" r="1121"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" b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OBJECTIVE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858671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objective behind developing this project is to provide live interactive virtual classroom site for online course importing affordable learning.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web application gives an opportunity to the students to get advantages of personalized learning.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offers course modules, assignment &amp; performance tests to master the subject.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2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72" y="884583"/>
            <a:ext cx="4529388" cy="1254767"/>
          </a:xfrm>
        </p:spPr>
        <p:txBody>
          <a:bodyPr>
            <a:normAutofit/>
          </a:bodyPr>
          <a:lstStyle/>
          <a:p>
            <a:r>
              <a:rPr lang="en-ZA" dirty="0"/>
              <a:t>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972" y="2139351"/>
            <a:ext cx="3925707" cy="2864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Literature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Architecture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Experience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Validation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21" r="1121"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8139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289304"/>
            <a:ext cx="4480560" cy="1280159"/>
          </a:xfrm>
        </p:spPr>
        <p:txBody>
          <a:bodyPr>
            <a:normAutofit/>
          </a:bodyPr>
          <a:lstStyle/>
          <a:p>
            <a:r>
              <a:rPr lang="en-US" dirty="0"/>
              <a:t>LITERATURE REVIEW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569463"/>
            <a:ext cx="4480560" cy="30540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 has emerged as a prominent programming language for developing robust and scalable CMS.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Researchers (Smith et al., 2018) emphasize the use of Java frameworks like Spring and Hibernate for building modular, maintainable, and extensible systems.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frameworks facilitate the integration of various components, ensuring seamless communication between the database and the user interface.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067" r="15067"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487" y="927412"/>
            <a:ext cx="10061713" cy="1138141"/>
          </a:xfrm>
        </p:spPr>
        <p:txBody>
          <a:bodyPr>
            <a:normAutofit/>
          </a:bodyPr>
          <a:lstStyle/>
          <a:p>
            <a:r>
              <a:rPr lang="en-US" dirty="0"/>
              <a:t>PROJECT FEATURES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341143"/>
            <a:ext cx="4114800" cy="364571"/>
          </a:xfrm>
        </p:spPr>
        <p:txBody>
          <a:bodyPr/>
          <a:lstStyle/>
          <a:p>
            <a:r>
              <a:rPr lang="en-US" dirty="0"/>
              <a:t>User Authentication and Authorization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885864"/>
            <a:ext cx="4114800" cy="364571"/>
          </a:xfrm>
        </p:spPr>
        <p:txBody>
          <a:bodyPr/>
          <a:lstStyle/>
          <a:p>
            <a:r>
              <a:rPr lang="en-US" dirty="0"/>
              <a:t>Course Management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425179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Intuitive interfaces for instructors to create, edit, and manage courses</a:t>
            </a:r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341143"/>
            <a:ext cx="4114800" cy="364571"/>
          </a:xfrm>
        </p:spPr>
        <p:txBody>
          <a:bodyPr/>
          <a:lstStyle/>
          <a:p>
            <a:r>
              <a:rPr lang="en-US" dirty="0"/>
              <a:t>Search and Discovery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951886"/>
          </a:xfrm>
        </p:spPr>
        <p:txBody>
          <a:bodyPr>
            <a:normAutofit/>
          </a:bodyPr>
          <a:lstStyle/>
          <a:p>
            <a:r>
              <a:rPr lang="en-US" dirty="0"/>
              <a:t>A robust search engine for learners to discover courses based on categories, keywords, or instructor names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886822"/>
            <a:ext cx="4114800" cy="364571"/>
          </a:xfrm>
        </p:spPr>
        <p:txBody>
          <a:bodyPr/>
          <a:lstStyle/>
          <a:p>
            <a:r>
              <a:rPr lang="en-US" dirty="0"/>
              <a:t>Enrollment and Payment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425179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Integration with a secure payment gateway for course fee transactions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30">
            <a:extLst>
              <a:ext uri="{FF2B5EF4-FFF2-40B4-BE49-F238E27FC236}">
                <a16:creationId xmlns:a16="http://schemas.microsoft.com/office/drawing/2014/main" id="{BDDEAF4B-0E65-4684-4BB4-C3969DD660C5}"/>
              </a:ext>
            </a:extLst>
          </p:cNvPr>
          <p:cNvSpPr txBox="1">
            <a:spLocks/>
          </p:cNvSpPr>
          <p:nvPr/>
        </p:nvSpPr>
        <p:spPr>
          <a:xfrm>
            <a:off x="1657183" y="2927437"/>
            <a:ext cx="4114800" cy="73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Secure registration and login mechanisms for both instructors and learners</a:t>
            </a:r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487" y="927412"/>
            <a:ext cx="10061713" cy="1138141"/>
          </a:xfrm>
        </p:spPr>
        <p:txBody>
          <a:bodyPr>
            <a:normAutofit/>
          </a:bodyPr>
          <a:lstStyle/>
          <a:p>
            <a:r>
              <a:rPr lang="en-US" dirty="0"/>
              <a:t>PROJECT FEATURES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341143"/>
            <a:ext cx="4114800" cy="364571"/>
          </a:xfrm>
        </p:spPr>
        <p:txBody>
          <a:bodyPr/>
          <a:lstStyle/>
          <a:p>
            <a:r>
              <a:rPr lang="en-US" dirty="0"/>
              <a:t>Dashboard and Analytics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Personalized dashboards for instructors and learners</a:t>
            </a:r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341143"/>
            <a:ext cx="4114800" cy="364571"/>
          </a:xfrm>
        </p:spPr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In-app messaging system for communication between instructors and learners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181BD6E-F0A5-CF4D-AEB4-E60A5816DE4F}"/>
              </a:ext>
            </a:extLst>
          </p:cNvPr>
          <p:cNvSpPr txBox="1">
            <a:spLocks/>
          </p:cNvSpPr>
          <p:nvPr/>
        </p:nvSpPr>
        <p:spPr>
          <a:xfrm>
            <a:off x="1657182" y="3610594"/>
            <a:ext cx="8211435" cy="1918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was developed using Java for the back end, Spring Framework for application development, and Thymeleaf for server-side templating.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front end was built using HTML5, CSS3, and JavaScript, with Bootstrap for responsive design.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database was managed using MySQL, and the application was deployed on an Apache Tomcat server.</a:t>
            </a:r>
          </a:p>
        </p:txBody>
      </p:sp>
    </p:spTree>
    <p:extLst>
      <p:ext uri="{BB962C8B-B14F-4D97-AF65-F5344CB8AC3E}">
        <p14:creationId xmlns:p14="http://schemas.microsoft.com/office/powerpoint/2010/main" val="27356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24340"/>
            <a:ext cx="10058400" cy="1141214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Designing the system to handle a growing number of courses, users, and concurrent transactions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Balancing aesthetics and functionality to provide an intuitive and user-friendly interface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Implementing robust security measures to protect user data and prevent unauthorized access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Content Placeholder 29">
            <a:extLst>
              <a:ext uri="{FF2B5EF4-FFF2-40B4-BE49-F238E27FC236}">
                <a16:creationId xmlns:a16="http://schemas.microsoft.com/office/drawing/2014/main" id="{FBBE4BB0-BC82-8460-1C02-FF2E24A67B79}"/>
              </a:ext>
            </a:extLst>
          </p:cNvPr>
          <p:cNvSpPr txBox="1">
            <a:spLocks/>
          </p:cNvSpPr>
          <p:nvPr/>
        </p:nvSpPr>
        <p:spPr>
          <a:xfrm>
            <a:off x="1353312" y="2945089"/>
            <a:ext cx="2743200" cy="364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C00000"/>
                </a:solidFill>
                <a:latin typeface="+mj-lt"/>
              </a:rPr>
              <a:t>Scalability</a:t>
            </a:r>
          </a:p>
        </p:txBody>
      </p:sp>
      <p:sp>
        <p:nvSpPr>
          <p:cNvPr id="17" name="Content Placeholder 29">
            <a:extLst>
              <a:ext uri="{FF2B5EF4-FFF2-40B4-BE49-F238E27FC236}">
                <a16:creationId xmlns:a16="http://schemas.microsoft.com/office/drawing/2014/main" id="{5A555346-3703-CA1E-166C-EE1996297CB4}"/>
              </a:ext>
            </a:extLst>
          </p:cNvPr>
          <p:cNvSpPr txBox="1">
            <a:spLocks/>
          </p:cNvSpPr>
          <p:nvPr/>
        </p:nvSpPr>
        <p:spPr>
          <a:xfrm>
            <a:off x="4759452" y="2945089"/>
            <a:ext cx="2743200" cy="364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C00000"/>
                </a:solidFill>
                <a:latin typeface="+mj-lt"/>
              </a:rPr>
              <a:t>User Experience</a:t>
            </a:r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6D556AB8-E5C1-8E3C-8B42-710D065E581D}"/>
              </a:ext>
            </a:extLst>
          </p:cNvPr>
          <p:cNvSpPr txBox="1">
            <a:spLocks/>
          </p:cNvSpPr>
          <p:nvPr/>
        </p:nvSpPr>
        <p:spPr>
          <a:xfrm>
            <a:off x="8165592" y="2945089"/>
            <a:ext cx="2743200" cy="364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C00000"/>
                </a:solidFill>
                <a:latin typeface="+mj-lt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 presentation_Win32_SL_V2" id="{8B45C594-60F7-4D4E-A035-A397B4F49765}" vid="{51DC65A6-5940-4F3E-B3AC-889F88DC2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9945C9D-9BA4-4CC2-8F41-66BD41F77D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546B2F-C0F2-4434-A41E-1A042BF748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C34653-0B05-4A08-A0A2-BD842FC28A5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68</TotalTime>
  <Words>836</Words>
  <Application>Microsoft Office PowerPoint</Application>
  <PresentationFormat>Widescreen</PresentationFormat>
  <Paragraphs>93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Arial, Helvetica, sans-serif</vt:lpstr>
      <vt:lpstr>Calibri</vt:lpstr>
      <vt:lpstr>Quire Sans Pro Light</vt:lpstr>
      <vt:lpstr>Times New Roman</vt:lpstr>
      <vt:lpstr>Tisa Offc Serif Pro</vt:lpstr>
      <vt:lpstr>Custom</vt:lpstr>
      <vt:lpstr>ONLINE COURSE MARKETING SYSTEM </vt:lpstr>
      <vt:lpstr>ABSTRACT</vt:lpstr>
      <vt:lpstr>INTRODUCTION</vt:lpstr>
      <vt:lpstr>OBJECTIVE </vt:lpstr>
      <vt:lpstr>METHODOLOGY</vt:lpstr>
      <vt:lpstr>LITERATURE REVIEW</vt:lpstr>
      <vt:lpstr>PROJECT FEATURES</vt:lpstr>
      <vt:lpstr>PROJECT FEATURES</vt:lpstr>
      <vt:lpstr>CHALLENGES</vt:lpstr>
      <vt:lpstr>OUTCOMES</vt:lpstr>
      <vt:lpstr>OUTCOMES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COURSE MARKETING SYSTEM </dc:title>
  <dc:creator>MD Sahil Mannan_ 22BCS13567</dc:creator>
  <cp:lastModifiedBy>MD Sahil Mannan_ 22BCS13567</cp:lastModifiedBy>
  <cp:revision>3</cp:revision>
  <dcterms:created xsi:type="dcterms:W3CDTF">2023-10-04T03:38:40Z</dcterms:created>
  <dcterms:modified xsi:type="dcterms:W3CDTF">2023-10-04T04:47:00Z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